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8" r:id="rId1"/>
  </p:sldMasterIdLst>
  <p:notesMasterIdLst>
    <p:notesMasterId r:id="rId18"/>
  </p:notesMasterIdLst>
  <p:sldIdLst>
    <p:sldId id="260" r:id="rId2"/>
    <p:sldId id="261" r:id="rId3"/>
    <p:sldId id="269" r:id="rId4"/>
    <p:sldId id="276" r:id="rId5"/>
    <p:sldId id="262" r:id="rId6"/>
    <p:sldId id="263" r:id="rId7"/>
    <p:sldId id="265" r:id="rId8"/>
    <p:sldId id="272" r:id="rId9"/>
    <p:sldId id="273" r:id="rId10"/>
    <p:sldId id="274" r:id="rId11"/>
    <p:sldId id="264" r:id="rId12"/>
    <p:sldId id="267" r:id="rId13"/>
    <p:sldId id="266" r:id="rId14"/>
    <p:sldId id="268" r:id="rId15"/>
    <p:sldId id="275" r:id="rId16"/>
    <p:sldId id="259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78" autoAdjust="0"/>
    <p:restoredTop sz="93878" autoAdjust="0"/>
  </p:normalViewPr>
  <p:slideViewPr>
    <p:cSldViewPr snapToGrid="0">
      <p:cViewPr varScale="1">
        <p:scale>
          <a:sx n="68" d="100"/>
          <a:sy n="68" d="100"/>
        </p:scale>
        <p:origin x="816" y="5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0FDEB35-4585-4CE4-9E48-A63F91925BEE}" type="datetimeFigureOut">
              <a:rPr lang="en-US" smtClean="0"/>
              <a:t>2/27/2020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B457E7-AF9E-49AB-A7E8-87B4C81AB92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10777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B457E7-AF9E-49AB-A7E8-87B4C81AB92D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88641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5400000">
            <a:off x="10089390" y="1792223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/>
                </a:solidFill>
              </a:defRPr>
            </a:lvl1pPr>
          </a:lstStyle>
          <a:p>
            <a:fld id="{E748362D-825D-4A82-A0AE-0E1171E04A9C}" type="datetimeFigureOut">
              <a:rPr lang="en-US" smtClean="0"/>
              <a:t>2/27/2020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5400000">
            <a:off x="8959592" y="3226820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1008" y="292608"/>
            <a:ext cx="838199" cy="767687"/>
          </a:xfrm>
        </p:spPr>
        <p:txBody>
          <a:bodyPr/>
          <a:lstStyle>
            <a:lvl1pPr>
              <a:defRPr sz="2800" b="0" i="0">
                <a:latin typeface="+mj-lt"/>
              </a:defRPr>
            </a:lvl1pPr>
          </a:lstStyle>
          <a:p>
            <a:fld id="{6C3F5496-BF53-4496-B864-E03A26CEBDC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45967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966674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6" y="553666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2/27/2020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20560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1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063416"/>
            <a:ext cx="8825659" cy="1379755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2/27/2020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960103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5" name="Rectangle 14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4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6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3" name="TextBox 12"/>
          <p:cNvSpPr txBox="1"/>
          <p:nvPr/>
        </p:nvSpPr>
        <p:spPr>
          <a:xfrm>
            <a:off x="9719438" y="2631815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/>
              <a:t>”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898295" y="591093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/>
              <a:t>“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0517"/>
            <a:ext cx="8453906" cy="2698249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25772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2/27/2020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2" name="Rectangle 3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458181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1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33068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2/27/2020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825395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17299"/>
            <a:ext cx="312916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4" y="3193561"/>
            <a:ext cx="3129168" cy="283349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2"/>
            <a:ext cx="314538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93561"/>
            <a:ext cx="3145380" cy="283349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6700" y="2617299"/>
            <a:ext cx="3161029" cy="576261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6700" y="3193561"/>
            <a:ext cx="3164719" cy="28334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22" name="Straight Connector 21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1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1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2/27/2020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302643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2" y="4532845"/>
            <a:ext cx="30504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2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3" y="5109107"/>
            <a:ext cx="3050437" cy="91794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2537" y="4532846"/>
            <a:ext cx="3046766" cy="651156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3" y="2603500"/>
            <a:ext cx="2691241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8865" y="5184002"/>
            <a:ext cx="3050438" cy="84305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3434" y="4532847"/>
            <a:ext cx="3050438" cy="65115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3434" y="5184001"/>
            <a:ext cx="3050437" cy="843054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388153" y="2603500"/>
            <a:ext cx="0" cy="3517594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801905" y="2603500"/>
            <a:ext cx="0" cy="34925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2/27/2020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675896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973668"/>
            <a:ext cx="8825660" cy="70696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2/27/2020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422173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Rectangle 7"/>
            <p:cNvSpPr/>
            <p:nvPr/>
          </p:nvSpPr>
          <p:spPr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76756" y="1278468"/>
            <a:ext cx="1413933" cy="4748589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8"/>
            <a:ext cx="6247546" cy="474859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2/27/2020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83952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2/27/2020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48802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677645"/>
            <a:ext cx="4351023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8" y="2677644"/>
            <a:ext cx="3755379" cy="2283823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2/27/2020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59227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2/27/2020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86514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0" y="3179762"/>
            <a:ext cx="4825159" cy="2840039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2/27/2020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51567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2/27/2020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60235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2/27/2020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13291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295400"/>
            <a:ext cx="2793159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5" cy="45720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2895600"/>
            <a:ext cx="2793158" cy="312927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2/27/2020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3083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19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693332"/>
            <a:ext cx="3860260" cy="173566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2/27/2020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54064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26" name="Rectangle 25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0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1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3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2603500"/>
            <a:ext cx="8761412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0938" y="639406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E748362D-825D-4A82-A0AE-0E1171E04A9C}" type="datetimeFigureOut">
              <a:rPr lang="en-US" smtClean="0"/>
              <a:t>2/27/2020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28358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 b="1" i="0">
                <a:solidFill>
                  <a:schemeClr val="accent1"/>
                </a:solidFill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22" name="Rectangle 2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  <a:latin typeface="+mn-lt"/>
              </a:defRPr>
            </a:lvl1pPr>
          </a:lstStyle>
          <a:p>
            <a:fld id="{6C3F5496-BF53-4496-B864-E03A26CEBDC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30972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9" r:id="rId1"/>
    <p:sldLayoutId id="2147483860" r:id="rId2"/>
    <p:sldLayoutId id="2147483861" r:id="rId3"/>
    <p:sldLayoutId id="2147483862" r:id="rId4"/>
    <p:sldLayoutId id="2147483863" r:id="rId5"/>
    <p:sldLayoutId id="2147483864" r:id="rId6"/>
    <p:sldLayoutId id="2147483865" r:id="rId7"/>
    <p:sldLayoutId id="2147483866" r:id="rId8"/>
    <p:sldLayoutId id="2147483867" r:id="rId9"/>
    <p:sldLayoutId id="2147483868" r:id="rId10"/>
    <p:sldLayoutId id="2147483869" r:id="rId11"/>
    <p:sldLayoutId id="2147483870" r:id="rId12"/>
    <p:sldLayoutId id="2147483871" r:id="rId13"/>
    <p:sldLayoutId id="2147483872" r:id="rId14"/>
    <p:sldLayoutId id="2147483873" r:id="rId15"/>
    <p:sldLayoutId id="2147483874" r:id="rId16"/>
    <p:sldLayoutId id="2147483875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AsjLI3g9feU&amp;list=PLX2gX-ftPVXVfoaIeiZcVZcHyeSpdkHKo" TargetMode="External"/><Relationship Id="rId2" Type="http://schemas.openxmlformats.org/officeDocument/2006/relationships/hyperlink" Target="https://www.youtube.com/watch?v=O7HwhkYt6YU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Physics 2 – April 12, 2019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5" y="2603500"/>
            <a:ext cx="9488062" cy="3416300"/>
          </a:xfrm>
        </p:spPr>
        <p:txBody>
          <a:bodyPr>
            <a:normAutofit fontScale="70000" lnSpcReduction="20000"/>
          </a:bodyPr>
          <a:lstStyle/>
          <a:p>
            <a:r>
              <a:rPr lang="en-US" sz="3400" b="1" dirty="0"/>
              <a:t>P3 Challenge – </a:t>
            </a:r>
            <a:r>
              <a:rPr lang="en-US" sz="3600" b="1" dirty="0">
                <a:sym typeface="Euclid Extra" panose="02050502000505020303" pitchFamily="18" charset="2"/>
              </a:rPr>
              <a:t>What is the sign of W, the work done by a gas during a) an expansion, and b) a compression.</a:t>
            </a:r>
          </a:p>
          <a:p>
            <a:r>
              <a:rPr lang="en-US" sz="3400" b="1" dirty="0"/>
              <a:t> </a:t>
            </a:r>
          </a:p>
          <a:p>
            <a:pPr marL="0" indent="0">
              <a:buNone/>
            </a:pPr>
            <a:endParaRPr lang="en-US" sz="2000" b="1" dirty="0">
              <a:sym typeface="Euclid Extra" panose="02050502000505020303" pitchFamily="18" charset="2"/>
            </a:endParaRPr>
          </a:p>
          <a:p>
            <a:endParaRPr lang="en-US" b="1" dirty="0">
              <a:sym typeface="Euclid Extra" panose="02050502000505020303" pitchFamily="18" charset="2"/>
            </a:endParaRPr>
          </a:p>
          <a:p>
            <a:r>
              <a:rPr lang="en-US" sz="3300" b="1" dirty="0">
                <a:sym typeface="Euclid Extra" panose="02050502000505020303" pitchFamily="18" charset="2"/>
              </a:rPr>
              <a:t>Today’s Objective: </a:t>
            </a:r>
          </a:p>
          <a:p>
            <a:pPr lvl="1"/>
            <a:r>
              <a:rPr lang="en-US" sz="2900" b="1" dirty="0">
                <a:sym typeface="Euclid Extra" panose="02050502000505020303" pitchFamily="18" charset="2"/>
              </a:rPr>
              <a:t>Laws of Thermodynamics </a:t>
            </a:r>
          </a:p>
          <a:p>
            <a:r>
              <a:rPr lang="en-US" sz="3300" b="1" dirty="0"/>
              <a:t>Assignment: </a:t>
            </a:r>
          </a:p>
          <a:p>
            <a:pPr lvl="1"/>
            <a:r>
              <a:rPr lang="en-US" sz="3100" b="1" dirty="0"/>
              <a:t>B.2 p33#24-31,33</a:t>
            </a:r>
          </a:p>
          <a:p>
            <a:pPr marL="0" indent="0">
              <a:buNone/>
            </a:pPr>
            <a:endParaRPr lang="en-US" b="1" dirty="0">
              <a:sym typeface="Euclid Extra" panose="02050502000505020303" pitchFamily="18" charset="2"/>
            </a:endParaRPr>
          </a:p>
          <a:p>
            <a:pPr lvl="1"/>
            <a:endParaRPr lang="en-US" b="1" dirty="0"/>
          </a:p>
          <a:p>
            <a:pPr>
              <a:buAutoNum type="alphaLcParenR"/>
            </a:pPr>
            <a:endParaRPr lang="en-US" b="1" dirty="0"/>
          </a:p>
          <a:p>
            <a:pPr lvl="1"/>
            <a:endParaRPr lang="en-US" b="1" dirty="0"/>
          </a:p>
          <a:p>
            <a:pPr marL="0" indent="0">
              <a:buNone/>
            </a:pPr>
            <a:endParaRPr lang="en-US" b="1" dirty="0"/>
          </a:p>
        </p:txBody>
      </p:sp>
      <p:sp>
        <p:nvSpPr>
          <p:cNvPr id="5" name="TextBox 4"/>
          <p:cNvSpPr txBox="1"/>
          <p:nvPr/>
        </p:nvSpPr>
        <p:spPr>
          <a:xfrm>
            <a:off x="5734374" y="3549112"/>
            <a:ext cx="5621566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Agenda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First Law of Thermodynamics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Sign Conventions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First Law and Processes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Molar Heat Capacity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Second Law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8024662" y="3364446"/>
            <a:ext cx="33986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Get out 18-23 for HMK check</a:t>
            </a:r>
          </a:p>
        </p:txBody>
      </p:sp>
    </p:spTree>
    <p:extLst>
      <p:ext uri="{BB962C8B-B14F-4D97-AF65-F5344CB8AC3E}">
        <p14:creationId xmlns:p14="http://schemas.microsoft.com/office/powerpoint/2010/main" val="18503896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Calculating internal energy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499"/>
            <a:ext cx="9910836" cy="3836489"/>
          </a:xfrm>
        </p:spPr>
        <p:txBody>
          <a:bodyPr>
            <a:normAutofit fontScale="77500" lnSpcReduction="20000"/>
          </a:bodyPr>
          <a:lstStyle/>
          <a:p>
            <a:r>
              <a:rPr lang="en-US" sz="2600" b="1" dirty="0"/>
              <a:t>Consider an isovolumetric process. </a:t>
            </a:r>
            <a:r>
              <a:rPr lang="en-US" sz="2600" b="1" dirty="0">
                <a:solidFill>
                  <a:sysClr val="windowText" lastClr="000000"/>
                </a:solidFill>
                <a:sym typeface="Euclid Symbol" panose="05050102010706020507" pitchFamily="18" charset="2"/>
              </a:rPr>
              <a:t>V = 0, so W = 0.</a:t>
            </a:r>
          </a:p>
          <a:p>
            <a:r>
              <a:rPr lang="en-US" sz="2600" b="1" dirty="0">
                <a:solidFill>
                  <a:sysClr val="windowText" lastClr="000000"/>
                </a:solidFill>
                <a:sym typeface="Euclid Symbol" panose="05050102010706020507" pitchFamily="18" charset="2"/>
              </a:rPr>
              <a:t>From the first law, U = Q = nC</a:t>
            </a:r>
            <a:r>
              <a:rPr lang="en-US" sz="2600" b="1" baseline="-25000" dirty="0">
                <a:solidFill>
                  <a:sysClr val="windowText" lastClr="000000"/>
                </a:solidFill>
                <a:sym typeface="Euclid Symbol" panose="05050102010706020507" pitchFamily="18" charset="2"/>
              </a:rPr>
              <a:t>v</a:t>
            </a:r>
            <a:r>
              <a:rPr lang="en-US" sz="2600" b="1" dirty="0">
                <a:solidFill>
                  <a:sysClr val="windowText" lastClr="000000"/>
                </a:solidFill>
                <a:sym typeface="Euclid Symbol" panose="05050102010706020507" pitchFamily="18" charset="2"/>
              </a:rPr>
              <a:t>T</a:t>
            </a:r>
          </a:p>
          <a:p>
            <a:r>
              <a:rPr lang="en-US" sz="2600" b="1" dirty="0">
                <a:solidFill>
                  <a:sysClr val="windowText" lastClr="000000"/>
                </a:solidFill>
                <a:sym typeface="Euclid Symbol" panose="05050102010706020507" pitchFamily="18" charset="2"/>
              </a:rPr>
              <a:t>Now recall that internal energy ONLY DEPENDS ON TEMPERATURE. U = 3/2 nRT      Compare to see that C</a:t>
            </a:r>
            <a:r>
              <a:rPr lang="en-US" sz="2600" b="1" baseline="-25000" dirty="0">
                <a:solidFill>
                  <a:sysClr val="windowText" lastClr="000000"/>
                </a:solidFill>
                <a:sym typeface="Euclid Symbol" panose="05050102010706020507" pitchFamily="18" charset="2"/>
              </a:rPr>
              <a:t>v</a:t>
            </a:r>
            <a:r>
              <a:rPr lang="en-US" sz="2600" b="1" dirty="0">
                <a:solidFill>
                  <a:sysClr val="windowText" lastClr="000000"/>
                </a:solidFill>
                <a:sym typeface="Euclid Symbol" panose="05050102010706020507" pitchFamily="18" charset="2"/>
              </a:rPr>
              <a:t>=3/2 R</a:t>
            </a:r>
          </a:p>
          <a:p>
            <a:r>
              <a:rPr lang="en-US" sz="2600" b="1" dirty="0">
                <a:solidFill>
                  <a:sysClr val="windowText" lastClr="000000"/>
                </a:solidFill>
                <a:sym typeface="Euclid Symbol" panose="05050102010706020507" pitchFamily="18" charset="2"/>
              </a:rPr>
              <a:t>If you have a temperature change </a:t>
            </a:r>
            <a:r>
              <a:rPr lang="en-US" sz="2600" b="1" u="sng" dirty="0">
                <a:solidFill>
                  <a:sysClr val="windowText" lastClr="000000"/>
                </a:solidFill>
                <a:sym typeface="Euclid Symbol" panose="05050102010706020507" pitchFamily="18" charset="2"/>
              </a:rPr>
              <a:t>for any process</a:t>
            </a:r>
            <a:r>
              <a:rPr lang="en-US" sz="2600" b="1" dirty="0">
                <a:solidFill>
                  <a:sysClr val="windowText" lastClr="000000"/>
                </a:solidFill>
                <a:sym typeface="Euclid Symbol" panose="05050102010706020507" pitchFamily="18" charset="2"/>
              </a:rPr>
              <a:t>, you can calculate the change in internal energy using </a:t>
            </a:r>
            <a:r>
              <a:rPr lang="en-US" sz="2600" b="1" u="sng" dirty="0">
                <a:solidFill>
                  <a:sysClr val="windowText" lastClr="000000"/>
                </a:solidFill>
                <a:sym typeface="Euclid Symbol" panose="05050102010706020507" pitchFamily="18" charset="2"/>
              </a:rPr>
              <a:t>U = nC</a:t>
            </a:r>
            <a:r>
              <a:rPr lang="en-US" sz="2600" b="1" u="sng" baseline="-25000" dirty="0">
                <a:solidFill>
                  <a:sysClr val="windowText" lastClr="000000"/>
                </a:solidFill>
                <a:sym typeface="Euclid Symbol" panose="05050102010706020507" pitchFamily="18" charset="2"/>
              </a:rPr>
              <a:t>v</a:t>
            </a:r>
            <a:r>
              <a:rPr lang="en-US" sz="2600" b="1" u="sng" dirty="0">
                <a:solidFill>
                  <a:sysClr val="windowText" lastClr="000000"/>
                </a:solidFill>
                <a:sym typeface="Euclid Symbol" panose="05050102010706020507" pitchFamily="18" charset="2"/>
              </a:rPr>
              <a:t>T. </a:t>
            </a:r>
          </a:p>
          <a:p>
            <a:r>
              <a:rPr lang="en-US" sz="2600" b="1" dirty="0">
                <a:solidFill>
                  <a:sysClr val="windowText" lastClr="000000"/>
                </a:solidFill>
                <a:sym typeface="Euclid Symbol" panose="05050102010706020507" pitchFamily="18" charset="2"/>
              </a:rPr>
              <a:t> U = nC</a:t>
            </a:r>
            <a:r>
              <a:rPr lang="en-US" sz="2600" b="1" baseline="-25000" dirty="0">
                <a:solidFill>
                  <a:sysClr val="windowText" lastClr="000000"/>
                </a:solidFill>
                <a:sym typeface="Euclid Symbol" panose="05050102010706020507" pitchFamily="18" charset="2"/>
              </a:rPr>
              <a:t>v</a:t>
            </a:r>
            <a:r>
              <a:rPr lang="en-US" sz="2600" b="1" dirty="0">
                <a:solidFill>
                  <a:sysClr val="windowText" lastClr="000000"/>
                </a:solidFill>
                <a:sym typeface="Euclid Symbol" panose="05050102010706020507" pitchFamily="18" charset="2"/>
              </a:rPr>
              <a:t>T holds even when T = 0, but reduces to U = 0.</a:t>
            </a:r>
          </a:p>
          <a:p>
            <a:r>
              <a:rPr lang="en-US" sz="2600" b="1" dirty="0">
                <a:solidFill>
                  <a:sysClr val="windowText" lastClr="000000"/>
                </a:solidFill>
                <a:sym typeface="Euclid Symbol" panose="05050102010706020507" pitchFamily="18" charset="2"/>
                <a:hlinkClick r:id="rId2"/>
              </a:rPr>
              <a:t>https://www.youtube.com/watch?v=O7HwhkYt6YU</a:t>
            </a:r>
            <a:r>
              <a:rPr lang="en-US" sz="2600" b="1" dirty="0">
                <a:solidFill>
                  <a:sysClr val="windowText" lastClr="000000"/>
                </a:solidFill>
                <a:sym typeface="Euclid Symbol" panose="05050102010706020507" pitchFamily="18" charset="2"/>
              </a:rPr>
              <a:t> </a:t>
            </a:r>
          </a:p>
          <a:p>
            <a:r>
              <a:rPr lang="en-US" sz="2800" dirty="0">
                <a:solidFill>
                  <a:schemeClr val="tx1"/>
                </a:solidFill>
                <a:hlinkClick r:id="rId3"/>
              </a:rPr>
              <a:t>https://www.youtube.com/watch?v=AsjLI3g9feU&amp;list=PLX2gX-ftPVXVfoaIeiZcVZcHyeSpdkHKo</a:t>
            </a:r>
            <a:r>
              <a:rPr lang="en-US" sz="2800" dirty="0">
                <a:solidFill>
                  <a:schemeClr val="tx1"/>
                </a:solidFill>
              </a:rPr>
              <a:t> Thermodynamics Review videos by a great guy. He’s very clear and correct.</a:t>
            </a:r>
            <a:endParaRPr lang="en-US" sz="2600" b="1" dirty="0">
              <a:solidFill>
                <a:schemeClr val="tx1"/>
              </a:solidFill>
              <a:sym typeface="Euclid Symbol" panose="05050102010706020507" pitchFamily="18" charset="2"/>
            </a:endParaRPr>
          </a:p>
          <a:p>
            <a:endParaRPr lang="en-US" sz="2400" b="1" dirty="0">
              <a:solidFill>
                <a:sysClr val="windowText" lastClr="000000"/>
              </a:solidFill>
              <a:sym typeface="Euclid Symbol" panose="05050102010706020507" pitchFamily="18" charset="2"/>
            </a:endParaRPr>
          </a:p>
          <a:p>
            <a:endParaRPr lang="en-US" sz="2400" b="1" dirty="0">
              <a:solidFill>
                <a:sysClr val="windowText" lastClr="000000"/>
              </a:solidFill>
              <a:sym typeface="Euclid Symbol" panose="05050102010706020507" pitchFamily="18" charset="2"/>
            </a:endParaRPr>
          </a:p>
          <a:p>
            <a:endParaRPr lang="en-US" sz="2400" b="1" dirty="0">
              <a:solidFill>
                <a:sysClr val="windowText" lastClr="000000"/>
              </a:solidFill>
            </a:endParaRPr>
          </a:p>
          <a:p>
            <a:endParaRPr lang="en-US" sz="2400" b="1" dirty="0">
              <a:solidFill>
                <a:sysClr val="windowText" lastClr="000000"/>
              </a:solidFill>
            </a:endParaRPr>
          </a:p>
          <a:p>
            <a:endParaRPr lang="en-US" sz="2400" b="1" dirty="0">
              <a:solidFill>
                <a:sysClr val="windowText" lastClr="000000"/>
              </a:solidFill>
            </a:endParaRPr>
          </a:p>
          <a:p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34625395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Second Law of Thermodynamics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30968" y="2541506"/>
            <a:ext cx="10220801" cy="3781802"/>
          </a:xfrm>
        </p:spPr>
        <p:txBody>
          <a:bodyPr>
            <a:noAutofit/>
          </a:bodyPr>
          <a:lstStyle/>
          <a:p>
            <a:r>
              <a:rPr lang="en-US" sz="2400" b="1" dirty="0"/>
              <a:t>The total </a:t>
            </a:r>
            <a:r>
              <a:rPr lang="en-US" sz="2400" b="1" u="sng" dirty="0"/>
              <a:t>entropy</a:t>
            </a:r>
            <a:r>
              <a:rPr lang="en-US" sz="2400" b="1" dirty="0"/>
              <a:t> of an isolated system </a:t>
            </a:r>
            <a:r>
              <a:rPr lang="en-US" sz="2400" b="1" u="sng" dirty="0"/>
              <a:t>can only increase </a:t>
            </a:r>
            <a:r>
              <a:rPr lang="en-US" sz="2400" b="1" dirty="0"/>
              <a:t>over time or remain constant.</a:t>
            </a:r>
          </a:p>
          <a:p>
            <a:r>
              <a:rPr lang="en-US" sz="2400" b="1" dirty="0"/>
              <a:t>In ideal cases where the system is in a </a:t>
            </a:r>
            <a:r>
              <a:rPr lang="en-US" sz="2400" b="1" u="sng" dirty="0"/>
              <a:t>steady state (equilibrium) </a:t>
            </a:r>
            <a:r>
              <a:rPr lang="en-US" sz="2400" b="1" dirty="0"/>
              <a:t>or undergoing a reversible process, there is </a:t>
            </a:r>
            <a:r>
              <a:rPr lang="en-US" sz="2400" b="1" u="sng" dirty="0"/>
              <a:t>no change in entropy</a:t>
            </a:r>
            <a:r>
              <a:rPr lang="en-US" sz="2400" b="1" dirty="0"/>
              <a:t>. </a:t>
            </a:r>
          </a:p>
          <a:p>
            <a:r>
              <a:rPr lang="en-US" sz="2400" b="1" dirty="0"/>
              <a:t>The </a:t>
            </a:r>
            <a:r>
              <a:rPr lang="en-US" sz="2400" b="1" u="sng" dirty="0"/>
              <a:t>increase in entropy accounts for the irreversibility of natural processes</a:t>
            </a:r>
            <a:r>
              <a:rPr lang="en-US" sz="2400" b="1" dirty="0"/>
              <a:t>, and the asymmetry between future and past. </a:t>
            </a:r>
            <a:r>
              <a:rPr lang="en-US" sz="2400" b="1" u="sng" dirty="0"/>
              <a:t>The arrow of time </a:t>
            </a:r>
            <a:r>
              <a:rPr lang="en-US" sz="2400" b="1" dirty="0"/>
              <a:t>only goes one way.</a:t>
            </a:r>
          </a:p>
        </p:txBody>
      </p:sp>
    </p:spTree>
    <p:extLst>
      <p:ext uri="{BB962C8B-B14F-4D97-AF65-F5344CB8AC3E}">
        <p14:creationId xmlns:p14="http://schemas.microsoft.com/office/powerpoint/2010/main" val="103639147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Factors affecting Entropy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10267297" cy="3416300"/>
          </a:xfrm>
        </p:spPr>
        <p:txBody>
          <a:bodyPr>
            <a:noAutofit/>
          </a:bodyPr>
          <a:lstStyle/>
          <a:p>
            <a:r>
              <a:rPr lang="en-US" sz="2400" b="1" u="sng" dirty="0"/>
              <a:t>Entropy is a measure of the amount of disorder </a:t>
            </a:r>
            <a:r>
              <a:rPr lang="en-US" sz="2400" b="1" dirty="0"/>
              <a:t>in a system or a counting of </a:t>
            </a:r>
            <a:r>
              <a:rPr lang="en-US" sz="2400" b="1" u="sng" dirty="0"/>
              <a:t>the number of possible arrangements </a:t>
            </a:r>
            <a:r>
              <a:rPr lang="en-US" sz="2400" b="1" dirty="0"/>
              <a:t>of items.</a:t>
            </a:r>
          </a:p>
          <a:p>
            <a:r>
              <a:rPr lang="en-US" sz="2400" b="1" u="sng" dirty="0"/>
              <a:t>State of sample</a:t>
            </a:r>
            <a:r>
              <a:rPr lang="en-US" sz="2400" b="1" dirty="0"/>
              <a:t>: Gases have more entropy by far than liquids, which have more entropy than solids.</a:t>
            </a:r>
          </a:p>
          <a:p>
            <a:r>
              <a:rPr lang="en-US" sz="2400" b="1" u="sng" dirty="0"/>
              <a:t>Size of sample</a:t>
            </a:r>
            <a:r>
              <a:rPr lang="en-US" sz="2400" b="1" dirty="0"/>
              <a:t>: a larger number of particles will have a larger entropy </a:t>
            </a:r>
          </a:p>
          <a:p>
            <a:r>
              <a:rPr lang="en-US" sz="2400" b="1" u="sng" dirty="0"/>
              <a:t>Temperature of sample</a:t>
            </a:r>
            <a:r>
              <a:rPr lang="en-US" sz="2400" b="1" dirty="0"/>
              <a:t>: a higher temperature will have more entropy</a:t>
            </a:r>
          </a:p>
        </p:txBody>
      </p:sp>
    </p:spTree>
    <p:extLst>
      <p:ext uri="{BB962C8B-B14F-4D97-AF65-F5344CB8AC3E}">
        <p14:creationId xmlns:p14="http://schemas.microsoft.com/office/powerpoint/2010/main" val="368170871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Calculating Entropy Change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821410" y="2557005"/>
                <a:ext cx="10802318" cy="3416300"/>
              </a:xfrm>
            </p:spPr>
            <p:txBody>
              <a:bodyPr>
                <a:noAutofit/>
              </a:bodyPr>
              <a:lstStyle/>
              <a:p>
                <a:r>
                  <a:rPr lang="en-US" sz="2400" b="1" u="sng" dirty="0"/>
                  <a:t>Significant entropy change happens during phase changes</a:t>
                </a:r>
                <a:r>
                  <a:rPr lang="en-US" sz="2400" b="1" dirty="0"/>
                  <a:t>. </a:t>
                </a:r>
              </a:p>
              <a:p>
                <a:r>
                  <a:rPr lang="en-US" sz="2400" b="1" dirty="0"/>
                  <a:t>When heat is added or removed from a system at a constant temperature (so for a phase change) the change in entropy is given by an equation. This is the only time you’ll calculate </a:t>
                </a:r>
                <a:r>
                  <a:rPr lang="en-US" sz="2400" b="1" dirty="0">
                    <a:solidFill>
                      <a:sysClr val="windowText" lastClr="000000"/>
                    </a:solidFill>
                    <a:sym typeface="Euclid Symbol" panose="05050102010706020507" pitchFamily="18" charset="2"/>
                  </a:rPr>
                  <a:t>S.</a:t>
                </a:r>
                <a:endParaRPr lang="en-US" sz="2400" b="1" dirty="0"/>
              </a:p>
              <a:p>
                <a14:m>
                  <m:oMath xmlns:m="http://schemas.openxmlformats.org/officeDocument/2006/math">
                    <m:r>
                      <a:rPr lang="en-US" sz="24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∆</m:t>
                    </m:r>
                    <m:r>
                      <a:rPr lang="en-US" sz="24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𝑺</m:t>
                    </m:r>
                    <m:r>
                      <a:rPr lang="en-US" sz="24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24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𝑸</m:t>
                        </m:r>
                      </m:num>
                      <m:den>
                        <m:r>
                          <a:rPr lang="en-US" sz="24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𝑻</m:t>
                        </m:r>
                      </m:den>
                    </m:f>
                  </m:oMath>
                </a14:m>
                <a:endParaRPr lang="en-US" sz="2400" b="1" dirty="0"/>
              </a:p>
              <a:p>
                <a:r>
                  <a:rPr lang="en-US" sz="2400" b="1" dirty="0"/>
                  <a:t>Symbol for entropy: S</a:t>
                </a:r>
              </a:p>
              <a:p>
                <a:r>
                  <a:rPr lang="en-US" sz="2400" b="1" dirty="0"/>
                  <a:t>Unit for S is J/K</a:t>
                </a:r>
              </a:p>
              <a:p>
                <a:r>
                  <a:rPr lang="en-US" sz="2400" b="1" dirty="0"/>
                  <a:t>Entropy is a state function – it has a value that is path independent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21410" y="2557005"/>
                <a:ext cx="10802318" cy="3416300"/>
              </a:xfrm>
              <a:blipFill>
                <a:blip r:embed="rId2"/>
                <a:stretch>
                  <a:fillRect l="-451" t="-1426" b="-1568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3872212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Qualitative Change in entropy , signs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43919" y="2603500"/>
            <a:ext cx="9965410" cy="3416300"/>
          </a:xfrm>
        </p:spPr>
        <p:txBody>
          <a:bodyPr>
            <a:normAutofit/>
          </a:bodyPr>
          <a:lstStyle/>
          <a:p>
            <a:r>
              <a:rPr lang="en-US" sz="2400" b="1" dirty="0"/>
              <a:t>If </a:t>
            </a:r>
            <a:r>
              <a:rPr lang="en-US" sz="2400" b="1" u="sng" dirty="0"/>
              <a:t>heat is added</a:t>
            </a:r>
            <a:r>
              <a:rPr lang="en-US" sz="2400" b="1" dirty="0"/>
              <a:t>, Q &gt; 0 and </a:t>
            </a:r>
            <a:r>
              <a:rPr lang="en-US" sz="2400" b="1" u="sng" dirty="0">
                <a:sym typeface="Euclid Symbol" panose="05050102010706020507" pitchFamily="18" charset="2"/>
              </a:rPr>
              <a:t>S is positive</a:t>
            </a:r>
            <a:r>
              <a:rPr lang="en-US" sz="2400" b="1" dirty="0">
                <a:sym typeface="Euclid Symbol" panose="05050102010706020507" pitchFamily="18" charset="2"/>
              </a:rPr>
              <a:t>.</a:t>
            </a:r>
          </a:p>
          <a:p>
            <a:r>
              <a:rPr lang="en-US" sz="2400" b="1" dirty="0">
                <a:sym typeface="Euclid Symbol" panose="05050102010706020507" pitchFamily="18" charset="2"/>
              </a:rPr>
              <a:t>If </a:t>
            </a:r>
            <a:r>
              <a:rPr lang="en-US" sz="2400" b="1" u="sng" dirty="0">
                <a:sym typeface="Euclid Symbol" panose="05050102010706020507" pitchFamily="18" charset="2"/>
              </a:rPr>
              <a:t>heat is removed</a:t>
            </a:r>
            <a:r>
              <a:rPr lang="en-US" sz="2400" b="1" dirty="0">
                <a:sym typeface="Euclid Symbol" panose="05050102010706020507" pitchFamily="18" charset="2"/>
              </a:rPr>
              <a:t>, </a:t>
            </a:r>
            <a:r>
              <a:rPr lang="en-US" sz="2400" b="1" dirty="0"/>
              <a:t>Q &lt; 0 and </a:t>
            </a:r>
            <a:r>
              <a:rPr lang="en-US" sz="2400" b="1" u="sng" dirty="0">
                <a:sym typeface="Euclid Symbol" panose="05050102010706020507" pitchFamily="18" charset="2"/>
              </a:rPr>
              <a:t>S is negative.</a:t>
            </a:r>
          </a:p>
          <a:p>
            <a:r>
              <a:rPr lang="en-US" sz="2400" b="1" dirty="0">
                <a:sym typeface="Euclid Symbol" panose="05050102010706020507" pitchFamily="18" charset="2"/>
              </a:rPr>
              <a:t>For the special </a:t>
            </a:r>
            <a:r>
              <a:rPr lang="en-US" sz="2400" b="1" u="sng" dirty="0">
                <a:sym typeface="Euclid Symbol" panose="05050102010706020507" pitchFamily="18" charset="2"/>
              </a:rPr>
              <a:t>cases where a process is reversible, S = 0</a:t>
            </a:r>
          </a:p>
          <a:p>
            <a:r>
              <a:rPr lang="en-US" sz="2400" b="1" dirty="0"/>
              <a:t>Consider state changes, comparison of size of sample items, and possible temperature differences.</a:t>
            </a:r>
          </a:p>
          <a:p>
            <a:r>
              <a:rPr lang="en-US" sz="2400" b="1" dirty="0"/>
              <a:t>IB will expect you to be able to state the </a:t>
            </a:r>
            <a:r>
              <a:rPr lang="en-US" sz="2400" b="1" u="sng" dirty="0"/>
              <a:t>sign of </a:t>
            </a:r>
            <a:r>
              <a:rPr lang="en-US" sz="2400" b="1" u="sng" dirty="0">
                <a:sym typeface="Euclid Symbol" panose="05050102010706020507" pitchFamily="18" charset="2"/>
              </a:rPr>
              <a:t>S for any process</a:t>
            </a:r>
            <a:r>
              <a:rPr lang="en-US" sz="2400" b="1" dirty="0">
                <a:sym typeface="Euclid Symbol" panose="05050102010706020507" pitchFamily="18" charset="2"/>
              </a:rPr>
              <a:t> and be able to justify your answer with an argument.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259240105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Father of entropy, Boltzmann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43919" y="2603500"/>
            <a:ext cx="6660181" cy="3416300"/>
          </a:xfrm>
        </p:spPr>
        <p:txBody>
          <a:bodyPr>
            <a:normAutofit lnSpcReduction="10000"/>
          </a:bodyPr>
          <a:lstStyle/>
          <a:p>
            <a:r>
              <a:rPr lang="en-US" sz="2400" b="1" dirty="0">
                <a:sym typeface="Euclid Symbol" panose="05050102010706020507" pitchFamily="18" charset="2"/>
              </a:rPr>
              <a:t>It is possible to calculate a value for entropy using statistical mechanics with a zero entropy being a single particle at absolute zero as a reference. S= k</a:t>
            </a:r>
            <a:r>
              <a:rPr lang="en-US" sz="2400" b="1" baseline="-25000" dirty="0">
                <a:sym typeface="Euclid Symbol" panose="05050102010706020507" pitchFamily="18" charset="2"/>
              </a:rPr>
              <a:t>B</a:t>
            </a:r>
            <a:r>
              <a:rPr lang="en-US" sz="2400" b="1" dirty="0">
                <a:sym typeface="Euclid Symbol" panose="05050102010706020507" pitchFamily="18" charset="2"/>
              </a:rPr>
              <a:t> log W, where W is the number of possible unique particle states.</a:t>
            </a:r>
          </a:p>
          <a:p>
            <a:r>
              <a:rPr lang="en-US" sz="2400" b="1" dirty="0">
                <a:sym typeface="Euclid Symbol" panose="05050102010706020507" pitchFamily="18" charset="2"/>
              </a:rPr>
              <a:t>I think it’s appropriate for a grave marker because the body decomposes and becomes more entropic after death.</a:t>
            </a:r>
            <a:endParaRPr lang="en-US" sz="2400" b="1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04100" y="2476499"/>
            <a:ext cx="4212167" cy="3159125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7757366" y="5650468"/>
            <a:ext cx="35583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Boltzmann’s Grave in Vienna</a:t>
            </a:r>
          </a:p>
        </p:txBody>
      </p:sp>
    </p:spTree>
    <p:extLst>
      <p:ext uri="{BB962C8B-B14F-4D97-AF65-F5344CB8AC3E}">
        <p14:creationId xmlns:p14="http://schemas.microsoft.com/office/powerpoint/2010/main" val="25041023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Exit Slip - Assignment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02977" y="2566713"/>
            <a:ext cx="10320751" cy="3416300"/>
          </a:xfrm>
        </p:spPr>
        <p:txBody>
          <a:bodyPr>
            <a:normAutofit/>
          </a:bodyPr>
          <a:lstStyle/>
          <a:p>
            <a:r>
              <a:rPr lang="en-US" sz="2400" b="1" dirty="0">
                <a:sym typeface="Euclid Extra" panose="02050502000505020303" pitchFamily="18" charset="2"/>
              </a:rPr>
              <a:t>Exit Slip- none</a:t>
            </a:r>
          </a:p>
          <a:p>
            <a:endParaRPr lang="en-US" sz="2400" b="1" dirty="0">
              <a:sym typeface="Euclid Extra" panose="02050502000505020303" pitchFamily="18" charset="2"/>
            </a:endParaRPr>
          </a:p>
          <a:p>
            <a:endParaRPr lang="en-US" sz="2400" b="1" dirty="0">
              <a:sym typeface="Euclid Extra" panose="02050502000505020303" pitchFamily="18" charset="2"/>
            </a:endParaRPr>
          </a:p>
          <a:p>
            <a:r>
              <a:rPr lang="en-US" sz="2000" b="1" dirty="0"/>
              <a:t>What’s Due?  (Pending assignments to complete.)</a:t>
            </a:r>
          </a:p>
          <a:p>
            <a:pPr lvl="1"/>
            <a:r>
              <a:rPr lang="en-US" sz="1800" b="1" dirty="0"/>
              <a:t>B.2 p33#24-31,33</a:t>
            </a:r>
          </a:p>
          <a:p>
            <a:r>
              <a:rPr lang="en-US" sz="2000" b="1" dirty="0"/>
              <a:t>What’s Next?  (How to prepare for the next day)</a:t>
            </a:r>
          </a:p>
          <a:p>
            <a:pPr lvl="1"/>
            <a:r>
              <a:rPr lang="en-US" sz="1800" b="1" dirty="0">
                <a:solidFill>
                  <a:schemeClr val="bg2">
                    <a:lumMod val="25000"/>
                  </a:schemeClr>
                </a:solidFill>
              </a:rPr>
              <a:t>Read B p23-32 about Thermodynamics</a:t>
            </a:r>
          </a:p>
        </p:txBody>
      </p:sp>
    </p:spTree>
    <p:extLst>
      <p:ext uri="{BB962C8B-B14F-4D97-AF65-F5344CB8AC3E}">
        <p14:creationId xmlns:p14="http://schemas.microsoft.com/office/powerpoint/2010/main" val="20557067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First Law of Thermodynamics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10034821" cy="3416300"/>
          </a:xfrm>
        </p:spPr>
        <p:txBody>
          <a:bodyPr>
            <a:normAutofit fontScale="92500"/>
          </a:bodyPr>
          <a:lstStyle/>
          <a:p>
            <a:r>
              <a:rPr lang="en-US" sz="2400" b="1" dirty="0"/>
              <a:t>When </a:t>
            </a:r>
            <a:r>
              <a:rPr lang="en-US" sz="2400" b="1" u="sng" dirty="0"/>
              <a:t>heat is added (removed) to a gas</a:t>
            </a:r>
            <a:r>
              <a:rPr lang="en-US" sz="2400" b="1" dirty="0"/>
              <a:t>, it can be used in two different ways: </a:t>
            </a:r>
          </a:p>
          <a:p>
            <a:pPr lvl="1"/>
            <a:r>
              <a:rPr lang="en-US" sz="2200" b="1" dirty="0"/>
              <a:t>The heat may increase (decrease) the </a:t>
            </a:r>
            <a:r>
              <a:rPr lang="en-US" sz="2200" b="1" u="sng" dirty="0"/>
              <a:t>temperature</a:t>
            </a:r>
            <a:r>
              <a:rPr lang="en-US" sz="2200" b="1" dirty="0"/>
              <a:t> of the sample of gas </a:t>
            </a:r>
          </a:p>
          <a:p>
            <a:pPr lvl="1"/>
            <a:r>
              <a:rPr lang="en-US" sz="2200" b="1" dirty="0"/>
              <a:t>Or it may cause the gas to expand (compress) doing some positive (negative) </a:t>
            </a:r>
            <a:r>
              <a:rPr lang="en-US" sz="2200" b="1" u="sng" dirty="0"/>
              <a:t>PV work</a:t>
            </a:r>
            <a:r>
              <a:rPr lang="en-US" sz="2200" b="1" dirty="0"/>
              <a:t>, </a:t>
            </a:r>
          </a:p>
          <a:p>
            <a:pPr lvl="1"/>
            <a:r>
              <a:rPr lang="en-US" sz="2200" b="1" dirty="0"/>
              <a:t>Or some combination of the two options.</a:t>
            </a:r>
          </a:p>
          <a:p>
            <a:r>
              <a:rPr lang="en-US" sz="2400" b="1" dirty="0"/>
              <a:t>Q = </a:t>
            </a:r>
            <a:r>
              <a:rPr lang="en-US" sz="2400" b="1" dirty="0">
                <a:sym typeface="Euclid Symbol" panose="05050102010706020507" pitchFamily="18" charset="2"/>
              </a:rPr>
              <a:t>U + W	</a:t>
            </a:r>
          </a:p>
          <a:p>
            <a:r>
              <a:rPr lang="en-US" sz="2400" b="1" dirty="0">
                <a:sym typeface="Euclid Symbol" panose="05050102010706020507" pitchFamily="18" charset="2"/>
              </a:rPr>
              <a:t>This is the First Law of Thermodynamics.</a:t>
            </a:r>
          </a:p>
          <a:p>
            <a:endParaRPr lang="en-US" sz="2000" b="1" dirty="0">
              <a:sym typeface="Euclid Symbol" panose="05050102010706020507" pitchFamily="18" charset="2"/>
            </a:endParaRPr>
          </a:p>
          <a:p>
            <a:endParaRPr lang="en-US" sz="2000" b="1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29596155"/>
              </p:ext>
            </p:extLst>
          </p:nvPr>
        </p:nvGraphicFramePr>
        <p:xfrm>
          <a:off x="7132320" y="4311650"/>
          <a:ext cx="5059679" cy="182880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86560">
                  <a:extLst>
                    <a:ext uri="{9D8B030D-6E8A-4147-A177-3AD203B41FA5}">
                      <a16:colId xmlns:a16="http://schemas.microsoft.com/office/drawing/2014/main" val="2127085262"/>
                    </a:ext>
                  </a:extLst>
                </a:gridCol>
                <a:gridCol w="1849775">
                  <a:extLst>
                    <a:ext uri="{9D8B030D-6E8A-4147-A177-3AD203B41FA5}">
                      <a16:colId xmlns:a16="http://schemas.microsoft.com/office/drawing/2014/main" val="1538586175"/>
                    </a:ext>
                  </a:extLst>
                </a:gridCol>
                <a:gridCol w="1523344">
                  <a:extLst>
                    <a:ext uri="{9D8B030D-6E8A-4147-A177-3AD203B41FA5}">
                      <a16:colId xmlns:a16="http://schemas.microsoft.com/office/drawing/2014/main" val="930918654"/>
                    </a:ext>
                  </a:extLst>
                </a:gridCol>
              </a:tblGrid>
              <a:tr h="604008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ysClr val="windowText" lastClr="000000"/>
                          </a:solidFill>
                        </a:rPr>
                        <a:t>Q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tx1"/>
                          </a:solidFill>
                          <a:sym typeface="Euclid Symbol" panose="05050102010706020507" pitchFamily="18" charset="2"/>
                        </a:rPr>
                        <a:t>U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W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4594386"/>
                  </a:ext>
                </a:extLst>
              </a:tr>
              <a:tr h="612397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Positive</a:t>
                      </a:r>
                    </a:p>
                    <a:p>
                      <a:pPr algn="ctr"/>
                      <a:r>
                        <a:rPr lang="en-US" sz="1600" b="1" dirty="0"/>
                        <a:t>Heat added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Positive</a:t>
                      </a:r>
                    </a:p>
                    <a:p>
                      <a:pPr algn="ctr"/>
                      <a:r>
                        <a:rPr lang="en-US" sz="1600" b="1" dirty="0"/>
                        <a:t>Temp Increase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Positive</a:t>
                      </a:r>
                    </a:p>
                    <a:p>
                      <a:pPr algn="ctr"/>
                      <a:r>
                        <a:rPr lang="en-US" sz="1600" b="1" dirty="0"/>
                        <a:t>Expansion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76316019"/>
                  </a:ext>
                </a:extLst>
              </a:tr>
              <a:tr h="612397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Negative</a:t>
                      </a:r>
                    </a:p>
                    <a:p>
                      <a:pPr algn="ctr"/>
                      <a:r>
                        <a:rPr lang="en-US" sz="1600" b="1" dirty="0"/>
                        <a:t>Heat removed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Negative</a:t>
                      </a:r>
                    </a:p>
                    <a:p>
                      <a:pPr algn="ctr"/>
                      <a:r>
                        <a:rPr lang="en-US" sz="1600" b="1" dirty="0"/>
                        <a:t>Temp decrease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Negative</a:t>
                      </a:r>
                    </a:p>
                    <a:p>
                      <a:pPr algn="ctr"/>
                      <a:r>
                        <a:rPr lang="en-US" sz="1600" b="1" dirty="0"/>
                        <a:t>Compression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76848579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8569234" y="4234179"/>
            <a:ext cx="84908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=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0288437" y="4234178"/>
            <a:ext cx="84908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+</a:t>
            </a:r>
          </a:p>
        </p:txBody>
      </p:sp>
    </p:spTree>
    <p:extLst>
      <p:ext uri="{BB962C8B-B14F-4D97-AF65-F5344CB8AC3E}">
        <p14:creationId xmlns:p14="http://schemas.microsoft.com/office/powerpoint/2010/main" val="28306292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Alternate First Law of Thermodynamics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9560" y="2420620"/>
            <a:ext cx="6356190" cy="3823426"/>
          </a:xfrm>
        </p:spPr>
        <p:txBody>
          <a:bodyPr>
            <a:normAutofit lnSpcReduction="10000"/>
          </a:bodyPr>
          <a:lstStyle/>
          <a:p>
            <a:r>
              <a:rPr lang="en-US" sz="2400" b="1" dirty="0">
                <a:sym typeface="Euclid Symbol" panose="05050102010706020507" pitchFamily="18" charset="2"/>
              </a:rPr>
              <a:t>The change in internal energy of a closed system is equal to the amount of heat added to the system less the work done by the system.</a:t>
            </a:r>
          </a:p>
          <a:p>
            <a:r>
              <a:rPr lang="en-US" sz="2400" b="1" dirty="0"/>
              <a:t> </a:t>
            </a:r>
            <a:r>
              <a:rPr lang="en-US" sz="2400" b="1" dirty="0">
                <a:sym typeface="Euclid Symbol" panose="05050102010706020507" pitchFamily="18" charset="2"/>
              </a:rPr>
              <a:t>U = Q – W  </a:t>
            </a:r>
          </a:p>
          <a:p>
            <a:r>
              <a:rPr lang="en-US" sz="2400" b="1" dirty="0">
                <a:sym typeface="Euclid Symbol" panose="05050102010706020507" pitchFamily="18" charset="2"/>
              </a:rPr>
              <a:t>Notice in this form, </a:t>
            </a:r>
            <a:r>
              <a:rPr lang="en-US" sz="2400" b="1" u="sng" dirty="0">
                <a:sym typeface="Euclid Symbol" panose="05050102010706020507" pitchFamily="18" charset="2"/>
              </a:rPr>
              <a:t>a state function is dependent on two non-state functions</a:t>
            </a:r>
            <a:r>
              <a:rPr lang="en-US" sz="2400" b="1" dirty="0">
                <a:sym typeface="Euclid Symbol" panose="05050102010706020507" pitchFamily="18" charset="2"/>
              </a:rPr>
              <a:t>.</a:t>
            </a:r>
          </a:p>
          <a:p>
            <a:r>
              <a:rPr lang="en-US" sz="2400" b="1" dirty="0">
                <a:sym typeface="Euclid Symbol" panose="05050102010706020507" pitchFamily="18" charset="2"/>
              </a:rPr>
              <a:t>First Law of Thermodynamics is also called the Law of Conservation of Energy.</a:t>
            </a:r>
            <a:r>
              <a:rPr lang="en-US" sz="2000" b="1" dirty="0">
                <a:sym typeface="Euclid Symbol" panose="05050102010706020507" pitchFamily="18" charset="2"/>
              </a:rPr>
              <a:t>	</a:t>
            </a:r>
          </a:p>
          <a:p>
            <a:endParaRPr lang="en-US" sz="2000" b="1" dirty="0">
              <a:sym typeface="Euclid Symbol" panose="05050102010706020507" pitchFamily="18" charset="2"/>
            </a:endParaRPr>
          </a:p>
          <a:p>
            <a:endParaRPr lang="en-US" sz="2000" b="1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8683520"/>
              </p:ext>
            </p:extLst>
          </p:nvPr>
        </p:nvGraphicFramePr>
        <p:xfrm>
          <a:off x="6620598" y="3429000"/>
          <a:ext cx="5499274" cy="19528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94194">
                  <a:extLst>
                    <a:ext uri="{9D8B030D-6E8A-4147-A177-3AD203B41FA5}">
                      <a16:colId xmlns:a16="http://schemas.microsoft.com/office/drawing/2014/main" val="1729781309"/>
                    </a:ext>
                  </a:extLst>
                </a:gridCol>
                <a:gridCol w="1968014">
                  <a:extLst>
                    <a:ext uri="{9D8B030D-6E8A-4147-A177-3AD203B41FA5}">
                      <a16:colId xmlns:a16="http://schemas.microsoft.com/office/drawing/2014/main" val="2127085262"/>
                    </a:ext>
                  </a:extLst>
                </a:gridCol>
                <a:gridCol w="1637066">
                  <a:extLst>
                    <a:ext uri="{9D8B030D-6E8A-4147-A177-3AD203B41FA5}">
                      <a16:colId xmlns:a16="http://schemas.microsoft.com/office/drawing/2014/main" val="930918654"/>
                    </a:ext>
                  </a:extLst>
                </a:gridCol>
              </a:tblGrid>
              <a:tr h="550725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sym typeface="Euclid Symbol" panose="05050102010706020507" pitchFamily="18" charset="2"/>
                        </a:rPr>
                        <a:t>U</a:t>
                      </a:r>
                      <a:endParaRPr lang="en-US" sz="1800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ysClr val="windowText" lastClr="000000"/>
                          </a:solidFill>
                        </a:rPr>
                        <a:t>Q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W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4594386"/>
                  </a:ext>
                </a:extLst>
              </a:tr>
              <a:tr h="558374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Internal Energy Increase 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Heat added to gas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Positive W done by gas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76316019"/>
                  </a:ext>
                </a:extLst>
              </a:tr>
              <a:tr h="750362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/>
                        <a:t>Internal Energy Decrease 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Heat removed from gas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Negative W done</a:t>
                      </a:r>
                      <a:r>
                        <a:rPr lang="en-US" sz="1600" b="1" baseline="0" dirty="0"/>
                        <a:t> by gas</a:t>
                      </a:r>
                    </a:p>
                    <a:p>
                      <a:pPr algn="ctr"/>
                      <a:r>
                        <a:rPr lang="en-US" sz="1600" b="1" baseline="0" dirty="0"/>
                        <a:t>(work on gas)</a:t>
                      </a:r>
                      <a:endParaRPr lang="en-US" sz="16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76848579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8425543" y="3345905"/>
            <a:ext cx="84908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=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0144746" y="3345904"/>
            <a:ext cx="84908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–  </a:t>
            </a:r>
          </a:p>
        </p:txBody>
      </p:sp>
    </p:spTree>
    <p:extLst>
      <p:ext uri="{BB962C8B-B14F-4D97-AF65-F5344CB8AC3E}">
        <p14:creationId xmlns:p14="http://schemas.microsoft.com/office/powerpoint/2010/main" val="7614392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2" y="973668"/>
            <a:ext cx="9526299" cy="706964"/>
          </a:xfrm>
        </p:spPr>
        <p:txBody>
          <a:bodyPr/>
          <a:lstStyle/>
          <a:p>
            <a:r>
              <a:rPr lang="en-US" dirty="0"/>
              <a:t>Change in energy for a system, compare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154953" y="2408651"/>
                <a:ext cx="10409236" cy="4025900"/>
              </a:xfrm>
            </p:spPr>
            <p:txBody>
              <a:bodyPr>
                <a:normAutofit lnSpcReduction="10000"/>
              </a:bodyPr>
              <a:lstStyle/>
              <a:p>
                <a:r>
                  <a:rPr lang="en-US" sz="2600" b="1" dirty="0"/>
                  <a:t>Positive work, W</a:t>
                </a:r>
                <a:r>
                  <a:rPr lang="en-US" sz="2600" b="1" baseline="-25000" dirty="0"/>
                  <a:t>in  </a:t>
                </a:r>
                <a:r>
                  <a:rPr lang="en-US" sz="2600" b="1" dirty="0"/>
                  <a:t>(external)</a:t>
                </a:r>
              </a:p>
              <a:p>
                <a:pPr lvl="1"/>
                <a:r>
                  <a:rPr lang="en-US" sz="2200" b="1" dirty="0"/>
                  <a:t>Adds to the energy of a system.</a:t>
                </a:r>
              </a:p>
              <a:p>
                <a:r>
                  <a:rPr lang="en-US" sz="2600" b="1" dirty="0"/>
                  <a:t>Negative work, </a:t>
                </a:r>
                <a:r>
                  <a:rPr lang="en-US" sz="2600" b="1" dirty="0" err="1"/>
                  <a:t>W</a:t>
                </a:r>
                <a:r>
                  <a:rPr lang="en-US" sz="2600" b="1" baseline="-25000" dirty="0" err="1"/>
                  <a:t>out</a:t>
                </a:r>
                <a:r>
                  <a:rPr lang="en-US" sz="2600" b="1" baseline="-25000" dirty="0"/>
                  <a:t>  </a:t>
                </a:r>
                <a:r>
                  <a:rPr lang="en-US" sz="2600" b="1" dirty="0"/>
                  <a:t>(external)</a:t>
                </a:r>
              </a:p>
              <a:p>
                <a:pPr lvl="1"/>
                <a:r>
                  <a:rPr lang="en-US" sz="2200" b="1" dirty="0"/>
                  <a:t>Removes energy from a system </a:t>
                </a:r>
              </a:p>
              <a:p>
                <a:r>
                  <a:rPr lang="en-US" sz="2600" b="1" dirty="0"/>
                  <a:t>Positive Heat, Q</a:t>
                </a:r>
                <a:r>
                  <a:rPr lang="en-US" sz="2600" b="1" baseline="-25000" dirty="0"/>
                  <a:t>in</a:t>
                </a:r>
              </a:p>
              <a:p>
                <a:pPr lvl="1"/>
                <a:r>
                  <a:rPr lang="en-US" sz="2200" b="1" dirty="0"/>
                  <a:t>Adds to the energy of a system</a:t>
                </a:r>
                <a:r>
                  <a:rPr lang="en-US" sz="2600" b="1" dirty="0"/>
                  <a:t>.</a:t>
                </a:r>
              </a:p>
              <a:p>
                <a:r>
                  <a:rPr lang="en-US" sz="2600" b="1" dirty="0"/>
                  <a:t>Negative Heat,  </a:t>
                </a:r>
                <a:r>
                  <a:rPr lang="en-US" sz="2600" b="1" dirty="0" err="1"/>
                  <a:t>Q</a:t>
                </a:r>
                <a:r>
                  <a:rPr lang="en-US" sz="2600" b="1" baseline="-25000" dirty="0" err="1"/>
                  <a:t>out</a:t>
                </a:r>
                <a:endParaRPr lang="en-US" sz="2600" b="1" dirty="0"/>
              </a:p>
              <a:p>
                <a:pPr lvl="1"/>
                <a:r>
                  <a:rPr lang="en-US" sz="2200" b="1" dirty="0"/>
                  <a:t>Removes energy from a system </a:t>
                </a:r>
                <a:r>
                  <a:rPr lang="en-US" sz="1800" b="1" dirty="0"/>
                  <a:t>			</a:t>
                </a:r>
                <a:r>
                  <a:rPr lang="en-US" sz="2000" b="1" dirty="0"/>
                  <a:t>Overall: </a:t>
                </a:r>
                <a14:m>
                  <m:oMath xmlns:m="http://schemas.openxmlformats.org/officeDocument/2006/math">
                    <m:r>
                      <a:rPr lang="en-US" sz="28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∆</m:t>
                    </m:r>
                    <m:r>
                      <a:rPr lang="en-US" sz="28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𝑬</m:t>
                    </m:r>
                    <m:r>
                      <a:rPr lang="en-US" sz="28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sz="28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𝑸</m:t>
                    </m:r>
                    <m:r>
                      <a:rPr lang="en-US" sz="28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r>
                      <a:rPr lang="en-US" sz="28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𝑾</m:t>
                    </m:r>
                  </m:oMath>
                </a14:m>
                <a:endParaRPr lang="en-US" sz="2800" b="1" dirty="0"/>
              </a:p>
              <a:p>
                <a:endParaRPr lang="en-US" sz="2200" b="1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154953" y="2408651"/>
                <a:ext cx="10409236" cy="4025900"/>
              </a:xfrm>
              <a:blipFill>
                <a:blip r:embed="rId2"/>
                <a:stretch>
                  <a:fillRect l="-585" t="-226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00898" y="1989551"/>
            <a:ext cx="4363291" cy="37075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78726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973668"/>
            <a:ext cx="10034823" cy="706964"/>
          </a:xfrm>
        </p:spPr>
        <p:txBody>
          <a:bodyPr/>
          <a:lstStyle/>
          <a:p>
            <a:r>
              <a:rPr lang="en-US" dirty="0"/>
              <a:t>Sign conventions for First Law </a:t>
            </a:r>
            <a:r>
              <a:rPr lang="en-US" b="1" dirty="0">
                <a:sym typeface="Euclid Symbol" panose="05050102010706020507" pitchFamily="18" charset="2"/>
              </a:rPr>
              <a:t>U = Q – W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10437777" cy="3416300"/>
          </a:xfrm>
        </p:spPr>
        <p:txBody>
          <a:bodyPr>
            <a:normAutofit/>
          </a:bodyPr>
          <a:lstStyle/>
          <a:p>
            <a:r>
              <a:rPr lang="en-US" sz="2600" b="1" dirty="0"/>
              <a:t>W &gt; 0 for expansion (work done by the gas)</a:t>
            </a:r>
          </a:p>
          <a:p>
            <a:r>
              <a:rPr lang="en-US" sz="2600" b="1" dirty="0"/>
              <a:t>W&lt; 0 for compression (work done by the gas)			W = P</a:t>
            </a:r>
            <a:r>
              <a:rPr lang="en-US" sz="2600" b="1" dirty="0">
                <a:sym typeface="Euclid Symbol" panose="05050102010706020507" pitchFamily="18" charset="2"/>
              </a:rPr>
              <a:t>V</a:t>
            </a:r>
          </a:p>
          <a:p>
            <a:r>
              <a:rPr lang="en-US" sz="2600" b="1" dirty="0">
                <a:sym typeface="Euclid Symbol" panose="05050102010706020507" pitchFamily="18" charset="2"/>
              </a:rPr>
              <a:t>Q &gt; 0 for heat added to system (endothermic) </a:t>
            </a:r>
          </a:p>
          <a:p>
            <a:r>
              <a:rPr lang="en-US" sz="2600" b="1" dirty="0">
                <a:sym typeface="Euclid Symbol" panose="05050102010706020507" pitchFamily="18" charset="2"/>
              </a:rPr>
              <a:t>Q &lt; 0 for heat removed (exothermic)				     Q = U  + W </a:t>
            </a:r>
          </a:p>
          <a:p>
            <a:r>
              <a:rPr lang="en-US" sz="2600" b="1" dirty="0">
                <a:sym typeface="Euclid Symbol" panose="05050102010706020507" pitchFamily="18" charset="2"/>
              </a:rPr>
              <a:t>U &gt; 0 if temperature increases. </a:t>
            </a:r>
          </a:p>
          <a:p>
            <a:r>
              <a:rPr lang="en-US" sz="2600" b="1" dirty="0">
                <a:sym typeface="Euclid Symbol" panose="05050102010706020507" pitchFamily="18" charset="2"/>
              </a:rPr>
              <a:t>U &lt; 0 if temperature decreases.     				 U = 3/2 nRT</a:t>
            </a:r>
            <a:endParaRPr lang="en-US" sz="2600" b="1" dirty="0"/>
          </a:p>
          <a:p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15705829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First Law Problems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5" y="2603500"/>
            <a:ext cx="9848842" cy="3416300"/>
          </a:xfrm>
        </p:spPr>
        <p:txBody>
          <a:bodyPr>
            <a:noAutofit/>
          </a:bodyPr>
          <a:lstStyle/>
          <a:p>
            <a:r>
              <a:rPr lang="en-US" sz="2800" b="1" dirty="0"/>
              <a:t>Remember to think about the sign conventions. It helps to think about energy like money.</a:t>
            </a:r>
          </a:p>
          <a:p>
            <a:r>
              <a:rPr lang="en-US" sz="2800" b="1" dirty="0"/>
              <a:t>Ex: 5000 J of heat are added to two moles of an ideal monatomic gas, initially at a temperature of 500 K, while the gas performs 7500 J of work. a) What is the change in internal energy of the gas? b)What is the final temperature of the gas?</a:t>
            </a:r>
          </a:p>
          <a:p>
            <a:r>
              <a:rPr lang="en-US" sz="2800" b="1" dirty="0"/>
              <a:t>Book language: transfer of energy implies heat, Q</a:t>
            </a:r>
          </a:p>
        </p:txBody>
      </p:sp>
    </p:spTree>
    <p:extLst>
      <p:ext uri="{BB962C8B-B14F-4D97-AF65-F5344CB8AC3E}">
        <p14:creationId xmlns:p14="http://schemas.microsoft.com/office/powerpoint/2010/main" val="21126865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First Law Consequences for Processes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5" y="2603500"/>
            <a:ext cx="9383892" cy="3416300"/>
          </a:xfrm>
        </p:spPr>
        <p:txBody>
          <a:bodyPr>
            <a:normAutofit/>
          </a:bodyPr>
          <a:lstStyle/>
          <a:p>
            <a:r>
              <a:rPr lang="en-US" sz="2400" b="1" dirty="0">
                <a:sym typeface="Euclid Symbol" panose="05050102010706020507" pitchFamily="18" charset="2"/>
              </a:rPr>
              <a:t>Given U = Q – W</a:t>
            </a:r>
            <a:endParaRPr lang="en-US" sz="2400" b="1" dirty="0"/>
          </a:p>
          <a:p>
            <a:r>
              <a:rPr lang="en-US" sz="2400" b="1" dirty="0"/>
              <a:t>Isothermal process 	</a:t>
            </a:r>
            <a:r>
              <a:rPr lang="en-US" sz="2400" b="1" dirty="0">
                <a:solidFill>
                  <a:srgbClr val="FF0000"/>
                </a:solidFill>
              </a:rPr>
              <a:t>   </a:t>
            </a:r>
            <a:r>
              <a:rPr lang="en-US" sz="2400" b="1" dirty="0">
                <a:solidFill>
                  <a:srgbClr val="FF0000"/>
                </a:solidFill>
                <a:sym typeface="Euclid Symbol" panose="05050102010706020507" pitchFamily="18" charset="2"/>
              </a:rPr>
              <a:t>T = 0	   So U=0	</a:t>
            </a:r>
            <a:r>
              <a:rPr lang="en-US" sz="2400" b="1" dirty="0">
                <a:sym typeface="Euclid Symbol" panose="05050102010706020507" pitchFamily="18" charset="2"/>
              </a:rPr>
              <a:t>       0 = Q – W 										       therefore			</a:t>
            </a:r>
            <a:r>
              <a:rPr lang="en-US" sz="2400" b="1" dirty="0">
                <a:solidFill>
                  <a:srgbClr val="FF0000"/>
                </a:solidFill>
                <a:sym typeface="Euclid Symbol" panose="05050102010706020507" pitchFamily="18" charset="2"/>
              </a:rPr>
              <a:t>  Q = W</a:t>
            </a:r>
          </a:p>
          <a:p>
            <a:r>
              <a:rPr lang="en-US" sz="2400" b="1" dirty="0">
                <a:sym typeface="Euclid Symbol" panose="05050102010706020507" pitchFamily="18" charset="2"/>
              </a:rPr>
              <a:t>Isobaric process   			W = PV   nothing else special</a:t>
            </a:r>
          </a:p>
          <a:p>
            <a:r>
              <a:rPr lang="en-US" sz="2400" b="1" dirty="0">
                <a:sym typeface="Euclid Symbol" panose="05050102010706020507" pitchFamily="18" charset="2"/>
              </a:rPr>
              <a:t>Isovolumetric process  	 </a:t>
            </a:r>
            <a:r>
              <a:rPr lang="en-US" sz="2400" b="1" dirty="0">
                <a:solidFill>
                  <a:srgbClr val="FF0000"/>
                </a:solidFill>
                <a:sym typeface="Euclid Symbol" panose="05050102010706020507" pitchFamily="18" charset="2"/>
              </a:rPr>
              <a:t>W = 0 </a:t>
            </a:r>
            <a:r>
              <a:rPr lang="en-US" sz="2400" b="1" dirty="0">
                <a:sym typeface="Euclid Symbol" panose="05050102010706020507" pitchFamily="18" charset="2"/>
              </a:rPr>
              <a:t>		</a:t>
            </a:r>
            <a:r>
              <a:rPr lang="en-US" sz="2400" b="1" dirty="0">
                <a:solidFill>
                  <a:srgbClr val="FF0000"/>
                </a:solidFill>
                <a:sym typeface="Euclid Symbol" panose="05050102010706020507" pitchFamily="18" charset="2"/>
              </a:rPr>
              <a:t>U = Q </a:t>
            </a:r>
          </a:p>
          <a:p>
            <a:r>
              <a:rPr lang="en-US" sz="2400" b="1" dirty="0">
                <a:sym typeface="Euclid Symbol" panose="05050102010706020507" pitchFamily="18" charset="2"/>
              </a:rPr>
              <a:t>Adiabatic process 			</a:t>
            </a:r>
            <a:r>
              <a:rPr lang="en-US" sz="2400" b="1" dirty="0">
                <a:solidFill>
                  <a:srgbClr val="FF0000"/>
                </a:solidFill>
                <a:sym typeface="Euclid Symbol" panose="05050102010706020507" pitchFamily="18" charset="2"/>
              </a:rPr>
              <a:t>Q = 0	</a:t>
            </a:r>
            <a:r>
              <a:rPr lang="en-US" sz="2400" b="1" dirty="0">
                <a:sym typeface="Euclid Symbol" panose="05050102010706020507" pitchFamily="18" charset="2"/>
              </a:rPr>
              <a:t>	      </a:t>
            </a:r>
            <a:r>
              <a:rPr lang="en-US" sz="2400" b="1" dirty="0">
                <a:solidFill>
                  <a:srgbClr val="FF0000"/>
                </a:solidFill>
                <a:sym typeface="Euclid Symbol" panose="05050102010706020507" pitchFamily="18" charset="2"/>
              </a:rPr>
              <a:t>U = – W </a:t>
            </a:r>
          </a:p>
          <a:p>
            <a:pPr marL="0" indent="0">
              <a:buNone/>
            </a:pP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35675640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Molar Heat Capacity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5" y="2603499"/>
            <a:ext cx="9259906" cy="3843795"/>
          </a:xfrm>
        </p:spPr>
        <p:txBody>
          <a:bodyPr>
            <a:noAutofit/>
          </a:bodyPr>
          <a:lstStyle/>
          <a:p>
            <a:r>
              <a:rPr lang="en-US" sz="2400" b="1" u="sng" dirty="0"/>
              <a:t>Molar Heat Capacity </a:t>
            </a:r>
            <a:r>
              <a:rPr lang="en-US" sz="2400" b="1" dirty="0"/>
              <a:t>is the amount of energy required to change the temperature of one mole of the gas by 1 K.</a:t>
            </a:r>
          </a:p>
          <a:p>
            <a:r>
              <a:rPr lang="en-US" sz="2400" b="1" dirty="0"/>
              <a:t>It is given the symbol C</a:t>
            </a:r>
            <a:r>
              <a:rPr lang="en-US" sz="2400" b="1" baseline="-25000" dirty="0"/>
              <a:t>p</a:t>
            </a:r>
            <a:r>
              <a:rPr lang="en-US" sz="2400" b="1" dirty="0"/>
              <a:t> if the heat transfer occurs at constant pressure and C</a:t>
            </a:r>
            <a:r>
              <a:rPr lang="en-US" sz="2400" b="1" baseline="-25000" dirty="0"/>
              <a:t>v</a:t>
            </a:r>
            <a:r>
              <a:rPr lang="en-US" sz="2400" b="1" dirty="0"/>
              <a:t> for a constant volume heat transfer. (Problem 33 asks you to relate these two.)</a:t>
            </a:r>
          </a:p>
          <a:p>
            <a:r>
              <a:rPr lang="en-US" sz="2400" b="1" dirty="0"/>
              <a:t>The amount of heat can be calculated from </a:t>
            </a:r>
            <a:r>
              <a:rPr lang="en-US" sz="2400" b="1" u="sng" dirty="0"/>
              <a:t>nC</a:t>
            </a:r>
            <a:r>
              <a:rPr lang="en-US" sz="2400" b="1" u="sng" baseline="-25000" dirty="0"/>
              <a:t>p</a:t>
            </a:r>
            <a:r>
              <a:rPr lang="en-US" sz="2400" b="1" u="sng" dirty="0">
                <a:sym typeface="Euclid Symbol" panose="05050102010706020507" pitchFamily="18" charset="2"/>
              </a:rPr>
              <a:t>T for isobaric processes</a:t>
            </a:r>
            <a:r>
              <a:rPr lang="en-US" sz="2400" b="1" dirty="0">
                <a:sym typeface="Euclid Symbol" panose="05050102010706020507" pitchFamily="18" charset="2"/>
              </a:rPr>
              <a:t>, or </a:t>
            </a:r>
            <a:r>
              <a:rPr lang="en-US" sz="2400" b="1" u="sng" dirty="0">
                <a:sym typeface="Euclid Symbol" panose="05050102010706020507" pitchFamily="18" charset="2"/>
              </a:rPr>
              <a:t>nC</a:t>
            </a:r>
            <a:r>
              <a:rPr lang="en-US" sz="2400" b="1" u="sng" baseline="-25000" dirty="0">
                <a:sym typeface="Euclid Symbol" panose="05050102010706020507" pitchFamily="18" charset="2"/>
              </a:rPr>
              <a:t>v</a:t>
            </a:r>
            <a:r>
              <a:rPr lang="en-US" sz="2400" b="1" u="sng" dirty="0">
                <a:sym typeface="Euclid Symbol" panose="05050102010706020507" pitchFamily="18" charset="2"/>
              </a:rPr>
              <a:t>T for isovolumetric processes</a:t>
            </a:r>
            <a:r>
              <a:rPr lang="en-US" sz="2400" b="1" dirty="0">
                <a:sym typeface="Euclid Symbol" panose="05050102010706020507" pitchFamily="18" charset="2"/>
              </a:rPr>
              <a:t>, just like we calculated heat from specific heat capacity as mcT </a:t>
            </a:r>
          </a:p>
        </p:txBody>
      </p:sp>
    </p:spTree>
    <p:extLst>
      <p:ext uri="{BB962C8B-B14F-4D97-AF65-F5344CB8AC3E}">
        <p14:creationId xmlns:p14="http://schemas.microsoft.com/office/powerpoint/2010/main" val="42348657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Heat for the other processes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b="1" dirty="0"/>
              <a:t>For an </a:t>
            </a:r>
            <a:r>
              <a:rPr lang="en-US" sz="2400" b="1" u="sng" dirty="0"/>
              <a:t>isothermal process, the heat </a:t>
            </a:r>
            <a:r>
              <a:rPr lang="en-US" sz="2400" b="1" dirty="0"/>
              <a:t>transfer can’t be calculated with a mc</a:t>
            </a:r>
            <a:r>
              <a:rPr lang="en-US" sz="2400" b="1" dirty="0">
                <a:sym typeface="Euclid Symbol" panose="05050102010706020507" pitchFamily="18" charset="2"/>
              </a:rPr>
              <a:t>T style formula because T is zero. Heat must be calculated from an </a:t>
            </a:r>
            <a:r>
              <a:rPr lang="en-US" sz="2400" b="1" u="sng" dirty="0">
                <a:sym typeface="Euclid Symbol" panose="05050102010706020507" pitchFamily="18" charset="2"/>
              </a:rPr>
              <a:t>evaluation of work. because Q = W</a:t>
            </a:r>
            <a:r>
              <a:rPr lang="en-US" sz="2400" b="1" dirty="0">
                <a:sym typeface="Euclid Symbol" panose="05050102010706020507" pitchFamily="18" charset="2"/>
              </a:rPr>
              <a:t>.</a:t>
            </a:r>
          </a:p>
          <a:p>
            <a:pPr marL="0" indent="0">
              <a:buNone/>
            </a:pPr>
            <a:endParaRPr lang="en-US" sz="2400" b="1" dirty="0">
              <a:sym typeface="Euclid Symbol" panose="05050102010706020507" pitchFamily="18" charset="2"/>
            </a:endParaRPr>
          </a:p>
          <a:p>
            <a:r>
              <a:rPr lang="en-US" sz="2400" b="1" dirty="0">
                <a:sym typeface="Euclid Symbol" panose="05050102010706020507" pitchFamily="18" charset="2"/>
              </a:rPr>
              <a:t> For an adiabatic process, Q = 0. By definition.</a:t>
            </a:r>
          </a:p>
          <a:p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325377622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0E5580"/>
      </a:dk2>
      <a:lt2>
        <a:srgbClr val="EBEBEB"/>
      </a:lt2>
      <a:accent1>
        <a:srgbClr val="ACD433"/>
      </a:accent1>
      <a:accent2>
        <a:srgbClr val="E6C133"/>
      </a:accent2>
      <a:accent3>
        <a:srgbClr val="EF7A24"/>
      </a:accent3>
      <a:accent4>
        <a:srgbClr val="5AA0F5"/>
      </a:accent4>
      <a:accent5>
        <a:srgbClr val="75CEEC"/>
      </a:accent5>
      <a:accent6>
        <a:srgbClr val="65D6A0"/>
      </a:accent6>
      <a:hlink>
        <a:srgbClr val="C4E46E"/>
      </a:hlink>
      <a:folHlink>
        <a:srgbClr val="BDE0FB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2000"/>
                <a:hueMod val="96000"/>
                <a:satMod val="128000"/>
                <a:lumMod val="114000"/>
              </a:schemeClr>
            </a:gs>
            <a:gs pos="100000">
              <a:schemeClr val="phClr">
                <a:shade val="62000"/>
                <a:hueMod val="100000"/>
                <a:satMod val="13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2000"/>
                <a:hueMod val="108000"/>
                <a:satMod val="164000"/>
                <a:lumMod val="69000"/>
              </a:schemeClr>
              <a:schemeClr val="phClr">
                <a:tint val="96000"/>
                <a:hueMod val="90000"/>
                <a:satMod val="130000"/>
                <a:lumMod val="134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A3AB87EF-B655-4FFF-8D05-F333AD7F278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54097</TotalTime>
  <Words>1364</Words>
  <Application>Microsoft Office PowerPoint</Application>
  <PresentationFormat>Widescreen</PresentationFormat>
  <Paragraphs>141</Paragraphs>
  <Slides>16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3" baseType="lpstr">
      <vt:lpstr>Arial</vt:lpstr>
      <vt:lpstr>Calibri</vt:lpstr>
      <vt:lpstr>Cambria Math</vt:lpstr>
      <vt:lpstr>Century Gothic</vt:lpstr>
      <vt:lpstr>Euclid Symbol</vt:lpstr>
      <vt:lpstr>Wingdings 3</vt:lpstr>
      <vt:lpstr>Ion Boardroom</vt:lpstr>
      <vt:lpstr>Physics 2 – April 12, 2019</vt:lpstr>
      <vt:lpstr>First Law of Thermodynamics</vt:lpstr>
      <vt:lpstr>Alternate First Law of Thermodynamics</vt:lpstr>
      <vt:lpstr>Change in energy for a system, compare</vt:lpstr>
      <vt:lpstr>Sign conventions for First Law U = Q – W </vt:lpstr>
      <vt:lpstr>First Law Problems</vt:lpstr>
      <vt:lpstr>First Law Consequences for Processes</vt:lpstr>
      <vt:lpstr>Molar Heat Capacity</vt:lpstr>
      <vt:lpstr>Heat for the other processes</vt:lpstr>
      <vt:lpstr>Calculating internal energy</vt:lpstr>
      <vt:lpstr>Second Law of Thermodynamics</vt:lpstr>
      <vt:lpstr>Factors affecting Entropy</vt:lpstr>
      <vt:lpstr>Calculating Entropy Change</vt:lpstr>
      <vt:lpstr>Qualitative Change in entropy , signs</vt:lpstr>
      <vt:lpstr>Father of entropy, Boltzmann</vt:lpstr>
      <vt:lpstr>Exit Slip - Assignment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1818 ACC Chemistry</dc:title>
  <dc:creator>Melissa Triplett</dc:creator>
  <cp:lastModifiedBy>Triplett, Melissa J.</cp:lastModifiedBy>
  <cp:revision>531</cp:revision>
  <dcterms:created xsi:type="dcterms:W3CDTF">2015-08-11T02:33:52Z</dcterms:created>
  <dcterms:modified xsi:type="dcterms:W3CDTF">2020-02-28T13:14:05Z</dcterms:modified>
</cp:coreProperties>
</file>